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5"/>
  </p:notesMasterIdLst>
  <p:sldIdLst>
    <p:sldId id="353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361F"/>
    <a:srgbClr val="398A9E"/>
    <a:srgbClr val="E8C25C"/>
    <a:srgbClr val="00B09B"/>
    <a:srgbClr val="CC3399"/>
    <a:srgbClr val="2B323B"/>
    <a:srgbClr val="F0EEEF"/>
    <a:srgbClr val="0D95BC"/>
    <a:srgbClr val="6C2B43"/>
    <a:srgbClr val="7B00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82" autoAdjust="0"/>
    <p:restoredTop sz="96433" autoAdjust="0"/>
  </p:normalViewPr>
  <p:slideViewPr>
    <p:cSldViewPr snapToGrid="0" showGuides="1">
      <p:cViewPr varScale="1">
        <p:scale>
          <a:sx n="83" d="100"/>
          <a:sy n="83" d="100"/>
        </p:scale>
        <p:origin x="1334" y="10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9/4/2023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937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  <p:sp>
        <p:nvSpPr>
          <p:cNvPr id="6" name="Title 5">
            <a:extLst>
              <a:ext uri="{FF2B5EF4-FFF2-40B4-BE49-F238E27FC236}">
                <a16:creationId xmlns:a16="http://schemas.microsoft.com/office/drawing/2014/main" id="{F03BF9FD-DA0F-4739-9B69-0A2D712E7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9/4/2023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8.png"/><Relationship Id="rId18" Type="http://schemas.openxmlformats.org/officeDocument/2006/relationships/image" Target="../media/image18.svg"/><Relationship Id="rId3" Type="http://schemas.openxmlformats.org/officeDocument/2006/relationships/image" Target="../media/image3.png"/><Relationship Id="rId21" Type="http://schemas.openxmlformats.org/officeDocument/2006/relationships/image" Target="../media/image12.png"/><Relationship Id="rId7" Type="http://schemas.openxmlformats.org/officeDocument/2006/relationships/image" Target="../media/image5.png"/><Relationship Id="rId12" Type="http://schemas.openxmlformats.org/officeDocument/2006/relationships/image" Target="../media/image12.svg"/><Relationship Id="rId1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6.svg"/><Relationship Id="rId20" Type="http://schemas.openxmlformats.org/officeDocument/2006/relationships/image" Target="../media/image20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11" Type="http://schemas.openxmlformats.org/officeDocument/2006/relationships/image" Target="../media/image7.png"/><Relationship Id="rId24" Type="http://schemas.openxmlformats.org/officeDocument/2006/relationships/image" Target="../media/image14.png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23" Type="http://schemas.openxmlformats.org/officeDocument/2006/relationships/image" Target="../media/image23.svg"/><Relationship Id="rId10" Type="http://schemas.openxmlformats.org/officeDocument/2006/relationships/image" Target="../media/image10.svg"/><Relationship Id="rId19" Type="http://schemas.openxmlformats.org/officeDocument/2006/relationships/image" Target="../media/image11.png"/><Relationship Id="rId4" Type="http://schemas.openxmlformats.org/officeDocument/2006/relationships/image" Target="../media/image4.svg"/><Relationship Id="rId9" Type="http://schemas.openxmlformats.org/officeDocument/2006/relationships/image" Target="../media/image6.png"/><Relationship Id="rId14" Type="http://schemas.openxmlformats.org/officeDocument/2006/relationships/image" Target="../media/image14.svg"/><Relationship Id="rId22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41210" y="-2686"/>
            <a:ext cx="8515350" cy="739056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rgbClr val="CC3399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    </a:t>
            </a:r>
            <a:r>
              <a:rPr lang="en-US" sz="2800" dirty="0">
                <a:latin typeface="Segoe UI Black" panose="020B0A02040204020203" pitchFamily="34" charset="0"/>
                <a:ea typeface="Segoe UI Black" panose="020B0A02040204020203" pitchFamily="34" charset="0"/>
              </a:rPr>
              <a:t>Progression in PESSPA 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C2EA65C-CA1F-40C5-83BE-64F3E9AB33AA}"/>
              </a:ext>
            </a:extLst>
          </p:cNvPr>
          <p:cNvGrpSpPr/>
          <p:nvPr/>
        </p:nvGrpSpPr>
        <p:grpSpPr>
          <a:xfrm>
            <a:off x="456048" y="1866050"/>
            <a:ext cx="8220900" cy="3382986"/>
            <a:chOff x="2249359" y="2305589"/>
            <a:chExt cx="7728733" cy="2834645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425DB897-F32F-412D-A261-6EC186631061}"/>
                </a:ext>
              </a:extLst>
            </p:cNvPr>
            <p:cNvGrpSpPr/>
            <p:nvPr/>
          </p:nvGrpSpPr>
          <p:grpSpPr>
            <a:xfrm>
              <a:off x="2249359" y="2305589"/>
              <a:ext cx="7728733" cy="2834645"/>
              <a:chOff x="1475820" y="2305589"/>
              <a:chExt cx="7728733" cy="2834645"/>
            </a:xfrm>
          </p:grpSpPr>
          <p:sp>
            <p:nvSpPr>
              <p:cNvPr id="7" name="Arc 6">
                <a:extLst>
                  <a:ext uri="{FF2B5EF4-FFF2-40B4-BE49-F238E27FC236}">
                    <a16:creationId xmlns:a16="http://schemas.microsoft.com/office/drawing/2014/main" id="{BA91558A-868E-4BAB-A985-3853974396E1}"/>
                  </a:ext>
                </a:extLst>
              </p:cNvPr>
              <p:cNvSpPr/>
              <p:nvPr/>
            </p:nvSpPr>
            <p:spPr>
              <a:xfrm>
                <a:off x="6186325" y="230559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38" name="Arc 37">
                <a:extLst>
                  <a:ext uri="{FF2B5EF4-FFF2-40B4-BE49-F238E27FC236}">
                    <a16:creationId xmlns:a16="http://schemas.microsoft.com/office/drawing/2014/main" id="{4E7EC504-D364-49F4-9BCD-39BD9340E988}"/>
                  </a:ext>
                </a:extLst>
              </p:cNvPr>
              <p:cNvSpPr/>
              <p:nvPr/>
            </p:nvSpPr>
            <p:spPr>
              <a:xfrm rot="10800000">
                <a:off x="3011873" y="372291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ECB72E78-9188-4053-B2B2-F2FB7A71931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685084" y="3722912"/>
                <a:ext cx="3245350" cy="4"/>
              </a:xfrm>
              <a:prstGeom prst="line">
                <a:avLst/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94E57699-59F1-4F0D-827E-E23691CF6BD8}"/>
                  </a:ext>
                </a:extLst>
              </p:cNvPr>
              <p:cNvCxnSpPr>
                <a:cxnSpLocks/>
                <a:stCxn id="38" idx="0"/>
              </p:cNvCxnSpPr>
              <p:nvPr/>
            </p:nvCxnSpPr>
            <p:spPr>
              <a:xfrm>
                <a:off x="3718153" y="5140230"/>
                <a:ext cx="5486400" cy="0"/>
              </a:xfrm>
              <a:prstGeom prst="line">
                <a:avLst/>
              </a:prstGeom>
              <a:ln w="635000" cap="rnd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570A1428-84CC-41EE-A06C-C0EFD78BCB89}"/>
                  </a:ext>
                </a:extLst>
              </p:cNvPr>
              <p:cNvCxnSpPr/>
              <p:nvPr/>
            </p:nvCxnSpPr>
            <p:spPr>
              <a:xfrm>
                <a:off x="1475820" y="2305589"/>
                <a:ext cx="5486400" cy="4"/>
              </a:xfrm>
              <a:prstGeom prst="line">
                <a:avLst/>
              </a:prstGeom>
              <a:ln w="635000" cap="rnd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9F295EA6-9373-4E6A-971B-1D1A52E16064}"/>
                </a:ext>
              </a:extLst>
            </p:cNvPr>
            <p:cNvGrpSpPr/>
            <p:nvPr/>
          </p:nvGrpSpPr>
          <p:grpSpPr>
            <a:xfrm>
              <a:off x="2249359" y="2305589"/>
              <a:ext cx="7646957" cy="2834645"/>
              <a:chOff x="1475820" y="2305589"/>
              <a:chExt cx="7646957" cy="2834645"/>
            </a:xfrm>
          </p:grpSpPr>
          <p:sp>
            <p:nvSpPr>
              <p:cNvPr id="28" name="Arc 27">
                <a:extLst>
                  <a:ext uri="{FF2B5EF4-FFF2-40B4-BE49-F238E27FC236}">
                    <a16:creationId xmlns:a16="http://schemas.microsoft.com/office/drawing/2014/main" id="{F2E49456-4956-4891-9EE2-EE4551A71AFA}"/>
                  </a:ext>
                </a:extLst>
              </p:cNvPr>
              <p:cNvSpPr/>
              <p:nvPr/>
            </p:nvSpPr>
            <p:spPr>
              <a:xfrm>
                <a:off x="6186325" y="230559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29" name="Arc 28">
                <a:extLst>
                  <a:ext uri="{FF2B5EF4-FFF2-40B4-BE49-F238E27FC236}">
                    <a16:creationId xmlns:a16="http://schemas.microsoft.com/office/drawing/2014/main" id="{CCD3104B-4EC0-4732-976B-E61B97F1EEDD}"/>
                  </a:ext>
                </a:extLst>
              </p:cNvPr>
              <p:cNvSpPr/>
              <p:nvPr/>
            </p:nvSpPr>
            <p:spPr>
              <a:xfrm rot="10800000">
                <a:off x="2930098" y="372291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C2655F35-FEEA-48D3-8653-958B1F07682E}"/>
                  </a:ext>
                </a:extLst>
              </p:cNvPr>
              <p:cNvCxnSpPr>
                <a:cxnSpLocks/>
                <a:endCxn id="28" idx="2"/>
              </p:cNvCxnSpPr>
              <p:nvPr/>
            </p:nvCxnSpPr>
            <p:spPr>
              <a:xfrm flipV="1">
                <a:off x="3685084" y="3722912"/>
                <a:ext cx="3211733" cy="7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D66702A1-B247-4A57-80A9-A8B943239AC6}"/>
                  </a:ext>
                </a:extLst>
              </p:cNvPr>
              <p:cNvCxnSpPr>
                <a:cxnSpLocks/>
                <a:stCxn id="38" idx="0"/>
              </p:cNvCxnSpPr>
              <p:nvPr/>
            </p:nvCxnSpPr>
            <p:spPr>
              <a:xfrm>
                <a:off x="3718153" y="5140230"/>
                <a:ext cx="5404624" cy="0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E513FD9F-1DD5-41DA-8405-8E73E998EF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75820" y="2305589"/>
                <a:ext cx="5306914" cy="0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CA17634E-AAA3-4840-8487-07315886BF16}"/>
              </a:ext>
            </a:extLst>
          </p:cNvPr>
          <p:cNvSpPr/>
          <p:nvPr/>
        </p:nvSpPr>
        <p:spPr>
          <a:xfrm>
            <a:off x="3311130" y="1475805"/>
            <a:ext cx="763571" cy="724138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rgbClr val="DF361F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DF361F"/>
                </a:solidFill>
              </a:rPr>
              <a:t>Year 1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410F4CE-3E97-4570-A807-A514472A5A4E}"/>
              </a:ext>
            </a:extLst>
          </p:cNvPr>
          <p:cNvSpPr/>
          <p:nvPr/>
        </p:nvSpPr>
        <p:spPr>
          <a:xfrm>
            <a:off x="5640236" y="1452532"/>
            <a:ext cx="763571" cy="763571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rgbClr val="DF361F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DF361F"/>
                </a:solidFill>
              </a:rPr>
              <a:t>Year 2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ED586BA-7236-43AA-85C0-6522BD4A1424}"/>
              </a:ext>
            </a:extLst>
          </p:cNvPr>
          <p:cNvSpPr/>
          <p:nvPr/>
        </p:nvSpPr>
        <p:spPr>
          <a:xfrm>
            <a:off x="2703190" y="3206083"/>
            <a:ext cx="763571" cy="763571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rgbClr val="DF361F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C00000"/>
                </a:solidFill>
              </a:rPr>
              <a:t>Year 4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C944C50-800D-4ED3-A095-E15D9F1253BE}"/>
              </a:ext>
            </a:extLst>
          </p:cNvPr>
          <p:cNvSpPr/>
          <p:nvPr/>
        </p:nvSpPr>
        <p:spPr>
          <a:xfrm>
            <a:off x="5727800" y="3161557"/>
            <a:ext cx="763571" cy="763571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rgbClr val="DF361F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DF361F"/>
                </a:solidFill>
              </a:rPr>
              <a:t>Year 3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3C6E333-DC08-412B-85B1-0B37F47ED578}"/>
              </a:ext>
            </a:extLst>
          </p:cNvPr>
          <p:cNvSpPr/>
          <p:nvPr/>
        </p:nvSpPr>
        <p:spPr>
          <a:xfrm>
            <a:off x="2870558" y="4854208"/>
            <a:ext cx="763571" cy="763571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rgbClr val="DF361F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DF361F"/>
                </a:solidFill>
              </a:rPr>
              <a:t>Year 5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E512246-2643-4F76-B534-1711CA5DDB29}"/>
              </a:ext>
            </a:extLst>
          </p:cNvPr>
          <p:cNvSpPr/>
          <p:nvPr/>
        </p:nvSpPr>
        <p:spPr>
          <a:xfrm>
            <a:off x="6167421" y="4854208"/>
            <a:ext cx="763571" cy="763571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38100">
            <a:solidFill>
              <a:srgbClr val="DF361F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DF361F"/>
                </a:solidFill>
              </a:rPr>
              <a:t>Year 6</a:t>
            </a:r>
          </a:p>
        </p:txBody>
      </p:sp>
      <p:sp>
        <p:nvSpPr>
          <p:cNvPr id="89" name="Arc 88">
            <a:extLst>
              <a:ext uri="{FF2B5EF4-FFF2-40B4-BE49-F238E27FC236}">
                <a16:creationId xmlns:a16="http://schemas.microsoft.com/office/drawing/2014/main" id="{9ED5088A-9F28-4B05-8020-8D5FE0968BD2}"/>
              </a:ext>
            </a:extLst>
          </p:cNvPr>
          <p:cNvSpPr/>
          <p:nvPr/>
        </p:nvSpPr>
        <p:spPr>
          <a:xfrm rot="10800000">
            <a:off x="2627692" y="3984674"/>
            <a:ext cx="442438" cy="838179"/>
          </a:xfrm>
          <a:prstGeom prst="arc">
            <a:avLst>
              <a:gd name="adj1" fmla="val 16211550"/>
              <a:gd name="adj2" fmla="val 5391112"/>
            </a:avLst>
          </a:prstGeom>
          <a:ln w="22225">
            <a:solidFill>
              <a:srgbClr val="00B09B"/>
            </a:solidFill>
            <a:prstDash val="sys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0" name="Arc 89">
            <a:extLst>
              <a:ext uri="{FF2B5EF4-FFF2-40B4-BE49-F238E27FC236}">
                <a16:creationId xmlns:a16="http://schemas.microsoft.com/office/drawing/2014/main" id="{4E010217-4374-4F88-89CA-F8F336E6FB11}"/>
              </a:ext>
            </a:extLst>
          </p:cNvPr>
          <p:cNvSpPr/>
          <p:nvPr/>
        </p:nvSpPr>
        <p:spPr>
          <a:xfrm>
            <a:off x="5959794" y="2289871"/>
            <a:ext cx="465999" cy="767976"/>
          </a:xfrm>
          <a:prstGeom prst="arc">
            <a:avLst>
              <a:gd name="adj1" fmla="val 15955398"/>
              <a:gd name="adj2" fmla="val 5391112"/>
            </a:avLst>
          </a:prstGeom>
          <a:ln w="22225">
            <a:solidFill>
              <a:srgbClr val="00B09B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AC8433A8-79C4-45BA-A932-25675C38CA10}"/>
              </a:ext>
            </a:extLst>
          </p:cNvPr>
          <p:cNvCxnSpPr/>
          <p:nvPr/>
        </p:nvCxnSpPr>
        <p:spPr>
          <a:xfrm>
            <a:off x="3342017" y="2297056"/>
            <a:ext cx="1190951" cy="0"/>
          </a:xfrm>
          <a:prstGeom prst="straightConnector1">
            <a:avLst/>
          </a:prstGeom>
          <a:ln w="22225">
            <a:solidFill>
              <a:srgbClr val="00B09B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FF782D6B-B11D-4440-8E80-207C3E434648}"/>
              </a:ext>
            </a:extLst>
          </p:cNvPr>
          <p:cNvCxnSpPr/>
          <p:nvPr/>
        </p:nvCxnSpPr>
        <p:spPr>
          <a:xfrm>
            <a:off x="5380182" y="5660865"/>
            <a:ext cx="1190951" cy="0"/>
          </a:xfrm>
          <a:prstGeom prst="straightConnector1">
            <a:avLst/>
          </a:prstGeom>
          <a:ln w="22225">
            <a:solidFill>
              <a:srgbClr val="00B09B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Graphic 4" descr="Universal Access">
            <a:extLst>
              <a:ext uri="{FF2B5EF4-FFF2-40B4-BE49-F238E27FC236}">
                <a16:creationId xmlns:a16="http://schemas.microsoft.com/office/drawing/2014/main" id="{8FF05A06-848E-4B1E-B3F6-0BC22377CC8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497637" y="1655867"/>
            <a:ext cx="377632" cy="377632"/>
          </a:xfrm>
          <a:prstGeom prst="rect">
            <a:avLst/>
          </a:prstGeom>
        </p:spPr>
      </p:pic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B6377E5F-7FCE-4BD5-BF88-2A5DB306AA11}"/>
              </a:ext>
            </a:extLst>
          </p:cNvPr>
          <p:cNvCxnSpPr/>
          <p:nvPr/>
        </p:nvCxnSpPr>
        <p:spPr>
          <a:xfrm>
            <a:off x="1190008" y="2297035"/>
            <a:ext cx="1190951" cy="0"/>
          </a:xfrm>
          <a:prstGeom prst="straightConnector1">
            <a:avLst/>
          </a:prstGeom>
          <a:ln w="22225">
            <a:solidFill>
              <a:srgbClr val="00B09B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Graphic 10" descr="Trophy">
            <a:extLst>
              <a:ext uri="{FF2B5EF4-FFF2-40B4-BE49-F238E27FC236}">
                <a16:creationId xmlns:a16="http://schemas.microsoft.com/office/drawing/2014/main" id="{11767BE0-E2A1-4A3B-8012-672508E8609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6431359" y="166053"/>
            <a:ext cx="202705" cy="202705"/>
          </a:xfrm>
          <a:prstGeom prst="rect">
            <a:avLst/>
          </a:prstGeom>
        </p:spPr>
      </p:pic>
      <p:pic>
        <p:nvPicPr>
          <p:cNvPr id="40" name="Graphic 39" descr="Highway scene">
            <a:extLst>
              <a:ext uri="{FF2B5EF4-FFF2-40B4-BE49-F238E27FC236}">
                <a16:creationId xmlns:a16="http://schemas.microsoft.com/office/drawing/2014/main" id="{8F11A269-FFDB-42BC-A85C-7B09CF75D26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551482" y="5750568"/>
            <a:ext cx="282866" cy="282866"/>
          </a:xfrm>
          <a:prstGeom prst="rect">
            <a:avLst/>
          </a:prstGeom>
        </p:spPr>
      </p:pic>
      <p:pic>
        <p:nvPicPr>
          <p:cNvPr id="42" name="Graphic 41" descr="Signpost">
            <a:extLst>
              <a:ext uri="{FF2B5EF4-FFF2-40B4-BE49-F238E27FC236}">
                <a16:creationId xmlns:a16="http://schemas.microsoft.com/office/drawing/2014/main" id="{092E43F9-F2BC-4C2B-A6DD-131C1FF44BD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335886" y="2301699"/>
            <a:ext cx="303892" cy="303892"/>
          </a:xfrm>
          <a:prstGeom prst="rect">
            <a:avLst/>
          </a:prstGeom>
        </p:spPr>
      </p:pic>
      <p:pic>
        <p:nvPicPr>
          <p:cNvPr id="44" name="Graphic 43" descr="Gymnast Floor routine">
            <a:extLst>
              <a:ext uri="{FF2B5EF4-FFF2-40B4-BE49-F238E27FC236}">
                <a16:creationId xmlns:a16="http://schemas.microsoft.com/office/drawing/2014/main" id="{9E7D9EE5-5CC2-4501-94DA-F708D963CFF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1506178" y="3087849"/>
            <a:ext cx="290406" cy="290406"/>
          </a:xfrm>
          <a:prstGeom prst="rect">
            <a:avLst/>
          </a:prstGeom>
        </p:spPr>
      </p:pic>
      <p:pic>
        <p:nvPicPr>
          <p:cNvPr id="48" name="Graphic 47" descr="Swimming">
            <a:extLst>
              <a:ext uri="{FF2B5EF4-FFF2-40B4-BE49-F238E27FC236}">
                <a16:creationId xmlns:a16="http://schemas.microsoft.com/office/drawing/2014/main" id="{CD7B1811-C093-4A05-863C-E1FB1885AAE5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7130891" y="5720899"/>
            <a:ext cx="391438" cy="391438"/>
          </a:xfrm>
          <a:prstGeom prst="rect">
            <a:avLst/>
          </a:prstGeom>
        </p:spPr>
      </p:pic>
      <p:pic>
        <p:nvPicPr>
          <p:cNvPr id="50" name="Graphic 49" descr="Sport balls">
            <a:extLst>
              <a:ext uri="{FF2B5EF4-FFF2-40B4-BE49-F238E27FC236}">
                <a16:creationId xmlns:a16="http://schemas.microsoft.com/office/drawing/2014/main" id="{A8D31CB7-092D-4A13-8534-B9BB5325D0EB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6"/>
              </a:ext>
            </a:extLst>
          </a:blip>
          <a:stretch>
            <a:fillRect/>
          </a:stretch>
        </p:blipFill>
        <p:spPr>
          <a:xfrm>
            <a:off x="4005339" y="4130184"/>
            <a:ext cx="216224" cy="216224"/>
          </a:xfrm>
          <a:prstGeom prst="rect">
            <a:avLst/>
          </a:prstGeom>
        </p:spPr>
      </p:pic>
      <p:pic>
        <p:nvPicPr>
          <p:cNvPr id="116" name="Graphic 115" descr="Head with gears">
            <a:extLst>
              <a:ext uri="{FF2B5EF4-FFF2-40B4-BE49-F238E27FC236}">
                <a16:creationId xmlns:a16="http://schemas.microsoft.com/office/drawing/2014/main" id="{487BEE61-0F5A-4E91-876C-DB75DA59ADB5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6730781" y="131290"/>
            <a:ext cx="400110" cy="400110"/>
          </a:xfrm>
          <a:prstGeom prst="rect">
            <a:avLst/>
          </a:prstGeom>
        </p:spPr>
      </p:pic>
      <p:grpSp>
        <p:nvGrpSpPr>
          <p:cNvPr id="118" name="Group 117">
            <a:extLst>
              <a:ext uri="{FF2B5EF4-FFF2-40B4-BE49-F238E27FC236}">
                <a16:creationId xmlns:a16="http://schemas.microsoft.com/office/drawing/2014/main" id="{AF0D0F12-6EA1-42F7-9AA1-FE142BABDAC6}"/>
              </a:ext>
            </a:extLst>
          </p:cNvPr>
          <p:cNvGrpSpPr/>
          <p:nvPr/>
        </p:nvGrpSpPr>
        <p:grpSpPr>
          <a:xfrm>
            <a:off x="6319786" y="5749243"/>
            <a:ext cx="1374829" cy="908231"/>
            <a:chOff x="9908" y="4733793"/>
            <a:chExt cx="2308137" cy="908231"/>
          </a:xfrm>
        </p:grpSpPr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6B6593A6-97C1-4CDD-92B1-FB78845451EF}"/>
                </a:ext>
              </a:extLst>
            </p:cNvPr>
            <p:cNvSpPr txBox="1"/>
            <p:nvPr/>
          </p:nvSpPr>
          <p:spPr>
            <a:xfrm>
              <a:off x="115229" y="4733793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200" b="1" noProof="1"/>
                <a:t>Swimming</a:t>
              </a:r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69944467-DEF3-4F7A-B81A-6F03B7524661}"/>
                </a:ext>
              </a:extLst>
            </p:cNvPr>
            <p:cNvSpPr txBox="1"/>
            <p:nvPr/>
          </p:nvSpPr>
          <p:spPr>
            <a:xfrm>
              <a:off x="9908" y="5057249"/>
              <a:ext cx="2196970" cy="584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800" b="1" noProof="1"/>
                <a:t>All children will be expected to achieve 25m. Those who cannot will receive additional support.</a:t>
              </a:r>
            </a:p>
          </p:txBody>
        </p:sp>
      </p:grpSp>
      <p:grpSp>
        <p:nvGrpSpPr>
          <p:cNvPr id="121" name="Group 120">
            <a:extLst>
              <a:ext uri="{FF2B5EF4-FFF2-40B4-BE49-F238E27FC236}">
                <a16:creationId xmlns:a16="http://schemas.microsoft.com/office/drawing/2014/main" id="{11276A74-8BEF-4338-BC07-C41274BA0C50}"/>
              </a:ext>
            </a:extLst>
          </p:cNvPr>
          <p:cNvGrpSpPr/>
          <p:nvPr/>
        </p:nvGrpSpPr>
        <p:grpSpPr>
          <a:xfrm>
            <a:off x="3123543" y="5739614"/>
            <a:ext cx="1461107" cy="1074201"/>
            <a:chOff x="2626784" y="5492895"/>
            <a:chExt cx="2224442" cy="1074201"/>
          </a:xfrm>
        </p:grpSpPr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C9AA07B9-B4CE-4605-928C-15C02D0A6CCB}"/>
                </a:ext>
              </a:extLst>
            </p:cNvPr>
            <p:cNvSpPr txBox="1"/>
            <p:nvPr/>
          </p:nvSpPr>
          <p:spPr>
            <a:xfrm>
              <a:off x="2648410" y="5492895"/>
              <a:ext cx="2202816" cy="2616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050" b="1" noProof="1"/>
                <a:t>OAA</a:t>
              </a:r>
            </a:p>
          </p:txBody>
        </p:sp>
        <p:sp>
          <p:nvSpPr>
            <p:cNvPr id="123" name="TextBox 122">
              <a:extLst>
                <a:ext uri="{FF2B5EF4-FFF2-40B4-BE49-F238E27FC236}">
                  <a16:creationId xmlns:a16="http://schemas.microsoft.com/office/drawing/2014/main" id="{AF443F34-B387-411B-ADBF-64223B1562AC}"/>
                </a:ext>
              </a:extLst>
            </p:cNvPr>
            <p:cNvSpPr txBox="1"/>
            <p:nvPr/>
          </p:nvSpPr>
          <p:spPr>
            <a:xfrm>
              <a:off x="2626784" y="5736099"/>
              <a:ext cx="2007697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800" b="1" noProof="1"/>
                <a:t>Pupils in UKS2 will have the opportunity to take part in outdoor adventurous activities in our school grounds and on residential. Both individual and team activities will take place.</a:t>
              </a:r>
            </a:p>
          </p:txBody>
        </p:sp>
      </p:grpSp>
      <p:pic>
        <p:nvPicPr>
          <p:cNvPr id="127" name="Graphic 126" descr="Head with gears">
            <a:extLst>
              <a:ext uri="{FF2B5EF4-FFF2-40B4-BE49-F238E27FC236}">
                <a16:creationId xmlns:a16="http://schemas.microsoft.com/office/drawing/2014/main" id="{CBDD5795-EF83-40E0-B63E-5168E18B59D1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-14505" y="3112106"/>
            <a:ext cx="400110" cy="400110"/>
          </a:xfrm>
          <a:prstGeom prst="rect">
            <a:avLst/>
          </a:prstGeom>
        </p:spPr>
      </p:pic>
      <p:grpSp>
        <p:nvGrpSpPr>
          <p:cNvPr id="134" name="Group 133">
            <a:extLst>
              <a:ext uri="{FF2B5EF4-FFF2-40B4-BE49-F238E27FC236}">
                <a16:creationId xmlns:a16="http://schemas.microsoft.com/office/drawing/2014/main" id="{C2164562-2A1F-4874-A5D1-AC2A65E83C0C}"/>
              </a:ext>
            </a:extLst>
          </p:cNvPr>
          <p:cNvGrpSpPr/>
          <p:nvPr/>
        </p:nvGrpSpPr>
        <p:grpSpPr>
          <a:xfrm>
            <a:off x="2817188" y="4097145"/>
            <a:ext cx="1318079" cy="558199"/>
            <a:chOff x="760297" y="3777470"/>
            <a:chExt cx="2233944" cy="558199"/>
          </a:xfrm>
        </p:grpSpPr>
        <p:sp>
          <p:nvSpPr>
            <p:cNvPr id="135" name="TextBox 134">
              <a:extLst>
                <a:ext uri="{FF2B5EF4-FFF2-40B4-BE49-F238E27FC236}">
                  <a16:creationId xmlns:a16="http://schemas.microsoft.com/office/drawing/2014/main" id="{A8B7235C-A5F4-4B69-A480-3A3D8065A110}"/>
                </a:ext>
              </a:extLst>
            </p:cNvPr>
            <p:cNvSpPr txBox="1"/>
            <p:nvPr/>
          </p:nvSpPr>
          <p:spPr>
            <a:xfrm>
              <a:off x="791426" y="3777470"/>
              <a:ext cx="2202815" cy="2616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100" b="1" noProof="1"/>
                <a:t>KS2 Invasion Games</a:t>
              </a:r>
            </a:p>
          </p:txBody>
        </p:sp>
        <p:sp>
          <p:nvSpPr>
            <p:cNvPr id="136" name="TextBox 135">
              <a:extLst>
                <a:ext uri="{FF2B5EF4-FFF2-40B4-BE49-F238E27FC236}">
                  <a16:creationId xmlns:a16="http://schemas.microsoft.com/office/drawing/2014/main" id="{B47D1625-2A13-4C5F-88D5-858497B32263}"/>
                </a:ext>
              </a:extLst>
            </p:cNvPr>
            <p:cNvSpPr txBox="1"/>
            <p:nvPr/>
          </p:nvSpPr>
          <p:spPr>
            <a:xfrm>
              <a:off x="760297" y="3997115"/>
              <a:ext cx="2196970" cy="33855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800" b="1" noProof="1"/>
                <a:t>Will explore transferable skills, knowledge &amp; understanding</a:t>
              </a:r>
            </a:p>
          </p:txBody>
        </p:sp>
      </p:grpSp>
      <p:sp>
        <p:nvSpPr>
          <p:cNvPr id="137" name="Oval 136">
            <a:extLst>
              <a:ext uri="{FF2B5EF4-FFF2-40B4-BE49-F238E27FC236}">
                <a16:creationId xmlns:a16="http://schemas.microsoft.com/office/drawing/2014/main" id="{F5E89C69-938A-4359-A9F2-6542877C2808}"/>
              </a:ext>
            </a:extLst>
          </p:cNvPr>
          <p:cNvSpPr/>
          <p:nvPr/>
        </p:nvSpPr>
        <p:spPr>
          <a:xfrm>
            <a:off x="964834" y="1487155"/>
            <a:ext cx="763571" cy="724138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rgbClr val="DF361F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DF361F"/>
                </a:solidFill>
              </a:rPr>
              <a:t>Year R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8C4B7D37-F00D-476D-8437-630204D215E7}"/>
              </a:ext>
            </a:extLst>
          </p:cNvPr>
          <p:cNvSpPr txBox="1"/>
          <p:nvPr/>
        </p:nvSpPr>
        <p:spPr>
          <a:xfrm>
            <a:off x="-72268" y="355498"/>
            <a:ext cx="2403169" cy="276999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r>
              <a:rPr lang="en-US" sz="1200" b="1" noProof="1">
                <a:solidFill>
                  <a:srgbClr val="CC3399"/>
                </a:solidFill>
              </a:rPr>
              <a:t>      </a:t>
            </a:r>
            <a:r>
              <a:rPr lang="en-US" sz="1200" b="1" noProof="1"/>
              <a:t>The Journey Starts </a:t>
            </a:r>
          </a:p>
        </p:txBody>
      </p:sp>
      <p:grpSp>
        <p:nvGrpSpPr>
          <p:cNvPr id="144" name="Group 143">
            <a:extLst>
              <a:ext uri="{FF2B5EF4-FFF2-40B4-BE49-F238E27FC236}">
                <a16:creationId xmlns:a16="http://schemas.microsoft.com/office/drawing/2014/main" id="{E008867E-FD39-4DAF-B53F-608961A35EA6}"/>
              </a:ext>
            </a:extLst>
          </p:cNvPr>
          <p:cNvGrpSpPr/>
          <p:nvPr/>
        </p:nvGrpSpPr>
        <p:grpSpPr>
          <a:xfrm>
            <a:off x="1431355" y="378538"/>
            <a:ext cx="2403168" cy="760425"/>
            <a:chOff x="-1883392" y="2952620"/>
            <a:chExt cx="3290984" cy="760425"/>
          </a:xfrm>
        </p:grpSpPr>
        <p:sp>
          <p:nvSpPr>
            <p:cNvPr id="145" name="TextBox 144">
              <a:extLst>
                <a:ext uri="{FF2B5EF4-FFF2-40B4-BE49-F238E27FC236}">
                  <a16:creationId xmlns:a16="http://schemas.microsoft.com/office/drawing/2014/main" id="{A79BABF0-E0DC-4C49-90E6-DAAF62D5BA32}"/>
                </a:ext>
              </a:extLst>
            </p:cNvPr>
            <p:cNvSpPr txBox="1"/>
            <p:nvPr/>
          </p:nvSpPr>
          <p:spPr>
            <a:xfrm>
              <a:off x="-1883392" y="2952620"/>
              <a:ext cx="3290984" cy="2616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100" b="1" noProof="1"/>
                <a:t>Fundamental Movement Skills</a:t>
              </a:r>
            </a:p>
          </p:txBody>
        </p:sp>
        <p:sp>
          <p:nvSpPr>
            <p:cNvPr id="146" name="TextBox 145">
              <a:extLst>
                <a:ext uri="{FF2B5EF4-FFF2-40B4-BE49-F238E27FC236}">
                  <a16:creationId xmlns:a16="http://schemas.microsoft.com/office/drawing/2014/main" id="{94FE1585-2FB3-4045-A8C1-9EA77DB6DE76}"/>
                </a:ext>
              </a:extLst>
            </p:cNvPr>
            <p:cNvSpPr txBox="1"/>
            <p:nvPr/>
          </p:nvSpPr>
          <p:spPr>
            <a:xfrm>
              <a:off x="-1018363" y="3128270"/>
              <a:ext cx="2282294" cy="584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800" b="1" noProof="1"/>
                <a:t>Will be developed over R &amp; KS1 early in the academic year so they can be later in other activities and sports.</a:t>
              </a:r>
            </a:p>
          </p:txBody>
        </p:sp>
      </p:grpSp>
      <p:grpSp>
        <p:nvGrpSpPr>
          <p:cNvPr id="147" name="Group 146">
            <a:extLst>
              <a:ext uri="{FF2B5EF4-FFF2-40B4-BE49-F238E27FC236}">
                <a16:creationId xmlns:a16="http://schemas.microsoft.com/office/drawing/2014/main" id="{FA2BDCE2-D48A-482C-B743-86A32B1B20EA}"/>
              </a:ext>
            </a:extLst>
          </p:cNvPr>
          <p:cNvGrpSpPr/>
          <p:nvPr/>
        </p:nvGrpSpPr>
        <p:grpSpPr>
          <a:xfrm>
            <a:off x="3028754" y="109096"/>
            <a:ext cx="3374448" cy="609282"/>
            <a:chOff x="-3632093" y="4721265"/>
            <a:chExt cx="3398163" cy="511045"/>
          </a:xfrm>
        </p:grpSpPr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98FD6D13-E92B-4156-8FA3-4E4A87C8C7CE}"/>
                </a:ext>
              </a:extLst>
            </p:cNvPr>
            <p:cNvSpPr txBox="1"/>
            <p:nvPr/>
          </p:nvSpPr>
          <p:spPr>
            <a:xfrm>
              <a:off x="-3632093" y="4721265"/>
              <a:ext cx="2202816" cy="21942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100" b="1" noProof="1"/>
                <a:t>KS1 Competition</a:t>
              </a:r>
            </a:p>
          </p:txBody>
        </p:sp>
        <p:sp>
          <p:nvSpPr>
            <p:cNvPr id="149" name="TextBox 148">
              <a:extLst>
                <a:ext uri="{FF2B5EF4-FFF2-40B4-BE49-F238E27FC236}">
                  <a16:creationId xmlns:a16="http://schemas.microsoft.com/office/drawing/2014/main" id="{3FDD2F0F-C74D-41F5-BBA2-8F11A72D10BE}"/>
                </a:ext>
              </a:extLst>
            </p:cNvPr>
            <p:cNvSpPr txBox="1"/>
            <p:nvPr/>
          </p:nvSpPr>
          <p:spPr>
            <a:xfrm>
              <a:off x="-2430901" y="4948342"/>
              <a:ext cx="2196971" cy="283968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800" b="1" noProof="1"/>
                <a:t>Children will be introduced to competition – Intra / Inter Sportsday /  School Games / festival Fridays.</a:t>
              </a:r>
            </a:p>
          </p:txBody>
        </p:sp>
      </p:grpSp>
      <p:grpSp>
        <p:nvGrpSpPr>
          <p:cNvPr id="150" name="Group 149">
            <a:extLst>
              <a:ext uri="{FF2B5EF4-FFF2-40B4-BE49-F238E27FC236}">
                <a16:creationId xmlns:a16="http://schemas.microsoft.com/office/drawing/2014/main" id="{41EA6913-B998-4002-9A4C-BCE19012B169}"/>
              </a:ext>
            </a:extLst>
          </p:cNvPr>
          <p:cNvGrpSpPr/>
          <p:nvPr/>
        </p:nvGrpSpPr>
        <p:grpSpPr>
          <a:xfrm>
            <a:off x="145938" y="2257231"/>
            <a:ext cx="1428672" cy="798457"/>
            <a:chOff x="871125" y="3819710"/>
            <a:chExt cx="2342399" cy="798457"/>
          </a:xfrm>
        </p:grpSpPr>
        <p:sp>
          <p:nvSpPr>
            <p:cNvPr id="151" name="TextBox 150">
              <a:extLst>
                <a:ext uri="{FF2B5EF4-FFF2-40B4-BE49-F238E27FC236}">
                  <a16:creationId xmlns:a16="http://schemas.microsoft.com/office/drawing/2014/main" id="{0C4B09A8-30AD-437D-BE06-8C120A3B7690}"/>
                </a:ext>
              </a:extLst>
            </p:cNvPr>
            <p:cNvSpPr txBox="1"/>
            <p:nvPr/>
          </p:nvSpPr>
          <p:spPr>
            <a:xfrm>
              <a:off x="927051" y="3819710"/>
              <a:ext cx="2202816" cy="2616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100" b="1" noProof="1"/>
                <a:t>Community Clubs</a:t>
              </a:r>
            </a:p>
          </p:txBody>
        </p:sp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id="{B3577A44-C76D-4084-8024-42ADB87D7E83}"/>
                </a:ext>
              </a:extLst>
            </p:cNvPr>
            <p:cNvSpPr txBox="1"/>
            <p:nvPr/>
          </p:nvSpPr>
          <p:spPr>
            <a:xfrm>
              <a:off x="871125" y="4033392"/>
              <a:ext cx="2342399" cy="584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800" b="1" noProof="1"/>
                <a:t>Children will be encouraged to join local clubs with taster experiences – Exit Routes / Sign-posting.</a:t>
              </a:r>
            </a:p>
          </p:txBody>
        </p:sp>
      </p:grpSp>
      <p:sp>
        <p:nvSpPr>
          <p:cNvPr id="153" name="Oval 152">
            <a:extLst>
              <a:ext uri="{FF2B5EF4-FFF2-40B4-BE49-F238E27FC236}">
                <a16:creationId xmlns:a16="http://schemas.microsoft.com/office/drawing/2014/main" id="{30FFFFFB-0F4A-4B9C-86BC-547C4CB5C474}"/>
              </a:ext>
            </a:extLst>
          </p:cNvPr>
          <p:cNvSpPr/>
          <p:nvPr/>
        </p:nvSpPr>
        <p:spPr>
          <a:xfrm>
            <a:off x="6450120" y="2783820"/>
            <a:ext cx="763571" cy="724138"/>
          </a:xfrm>
          <a:prstGeom prst="ellipse">
            <a:avLst/>
          </a:prstGeom>
          <a:solidFill>
            <a:srgbClr val="398A9E"/>
          </a:solidFill>
          <a:ln w="28575">
            <a:solidFill>
              <a:schemeClr val="bg1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Key Stage </a:t>
            </a:r>
            <a:r>
              <a:rPr lang="en-US" sz="14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38FC289F-1447-4DB1-9370-8242E1409731}"/>
              </a:ext>
            </a:extLst>
          </p:cNvPr>
          <p:cNvSpPr/>
          <p:nvPr/>
        </p:nvSpPr>
        <p:spPr>
          <a:xfrm>
            <a:off x="2446529" y="1489814"/>
            <a:ext cx="763571" cy="724138"/>
          </a:xfrm>
          <a:prstGeom prst="ellipse">
            <a:avLst/>
          </a:prstGeom>
          <a:solidFill>
            <a:srgbClr val="398A9E"/>
          </a:solidFill>
          <a:ln w="28575">
            <a:solidFill>
              <a:schemeClr val="bg1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Key Stage </a:t>
            </a:r>
            <a:r>
              <a:rPr lang="en-US" sz="1400" b="1" dirty="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159" name="Group 158">
            <a:extLst>
              <a:ext uri="{FF2B5EF4-FFF2-40B4-BE49-F238E27FC236}">
                <a16:creationId xmlns:a16="http://schemas.microsoft.com/office/drawing/2014/main" id="{D7EC9FC4-82D1-4C3C-9B51-410AF8921AD1}"/>
              </a:ext>
            </a:extLst>
          </p:cNvPr>
          <p:cNvGrpSpPr/>
          <p:nvPr/>
        </p:nvGrpSpPr>
        <p:grpSpPr>
          <a:xfrm>
            <a:off x="138042" y="3191499"/>
            <a:ext cx="2426925" cy="1024853"/>
            <a:chOff x="-298581" y="2609343"/>
            <a:chExt cx="2425340" cy="1024853"/>
          </a:xfrm>
        </p:grpSpPr>
        <p:sp>
          <p:nvSpPr>
            <p:cNvPr id="160" name="TextBox 159">
              <a:extLst>
                <a:ext uri="{FF2B5EF4-FFF2-40B4-BE49-F238E27FC236}">
                  <a16:creationId xmlns:a16="http://schemas.microsoft.com/office/drawing/2014/main" id="{FB6FF8C4-7DCB-4405-BF44-A2511B41BB37}"/>
                </a:ext>
              </a:extLst>
            </p:cNvPr>
            <p:cNvSpPr txBox="1"/>
            <p:nvPr/>
          </p:nvSpPr>
          <p:spPr>
            <a:xfrm>
              <a:off x="-76057" y="2609343"/>
              <a:ext cx="2202816" cy="2616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100" b="1" noProof="1"/>
                <a:t>Sports Specific Skills</a:t>
              </a:r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21092F62-3FCA-4175-A188-CAD56AEA353E}"/>
                </a:ext>
              </a:extLst>
            </p:cNvPr>
            <p:cNvSpPr txBox="1"/>
            <p:nvPr/>
          </p:nvSpPr>
          <p:spPr>
            <a:xfrm>
              <a:off x="-298581" y="2926310"/>
              <a:ext cx="1117416" cy="70788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00" b="1" noProof="1"/>
                <a:t>Children will learn specific sports skills within lessons applying them in different scenarios and related sports.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775C441E-D611-433B-A136-5E05C606811D}"/>
              </a:ext>
            </a:extLst>
          </p:cNvPr>
          <p:cNvGrpSpPr/>
          <p:nvPr/>
        </p:nvGrpSpPr>
        <p:grpSpPr>
          <a:xfrm>
            <a:off x="4954613" y="5720901"/>
            <a:ext cx="1269836" cy="1091524"/>
            <a:chOff x="1736582" y="4761633"/>
            <a:chExt cx="1284723" cy="1059573"/>
          </a:xfrm>
        </p:grpSpPr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A76280BB-DB38-4794-BDEF-508CB1FFFBD7}"/>
                </a:ext>
              </a:extLst>
            </p:cNvPr>
            <p:cNvSpPr txBox="1"/>
            <p:nvPr/>
          </p:nvSpPr>
          <p:spPr>
            <a:xfrm>
              <a:off x="1748607" y="4761633"/>
              <a:ext cx="1204913" cy="43088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100" b="1" noProof="1"/>
                <a:t>UKS2 Strategies, Tactics, Rules, Roles</a:t>
              </a:r>
            </a:p>
          </p:txBody>
        </p:sp>
        <p:sp>
          <p:nvSpPr>
            <p:cNvPr id="164" name="TextBox 163">
              <a:extLst>
                <a:ext uri="{FF2B5EF4-FFF2-40B4-BE49-F238E27FC236}">
                  <a16:creationId xmlns:a16="http://schemas.microsoft.com/office/drawing/2014/main" id="{4D5CF745-0BB1-47AE-B511-A9D64C3016E1}"/>
                </a:ext>
              </a:extLst>
            </p:cNvPr>
            <p:cNvSpPr txBox="1"/>
            <p:nvPr/>
          </p:nvSpPr>
          <p:spPr>
            <a:xfrm>
              <a:off x="1736582" y="5134041"/>
              <a:ext cx="1284723" cy="68716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800" b="1" noProof="1"/>
                <a:t>Children will develop a greater understanding of strategies, tactics and rules for sports as well as becoming analytical of performances. </a:t>
              </a:r>
            </a:p>
          </p:txBody>
        </p:sp>
      </p:grpSp>
      <p:pic>
        <p:nvPicPr>
          <p:cNvPr id="165" name="Graphic 164" descr="Head with gears">
            <a:extLst>
              <a:ext uri="{FF2B5EF4-FFF2-40B4-BE49-F238E27FC236}">
                <a16:creationId xmlns:a16="http://schemas.microsoft.com/office/drawing/2014/main" id="{D6141243-A4FB-4A48-85DF-32160F0BE3F5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4459166" y="5762154"/>
            <a:ext cx="400110" cy="400110"/>
          </a:xfrm>
          <a:prstGeom prst="rect">
            <a:avLst/>
          </a:prstGeom>
        </p:spPr>
      </p:pic>
      <p:pic>
        <p:nvPicPr>
          <p:cNvPr id="56" name="Graphic 55" descr="Cricket">
            <a:extLst>
              <a:ext uri="{FF2B5EF4-FFF2-40B4-BE49-F238E27FC236}">
                <a16:creationId xmlns:a16="http://schemas.microsoft.com/office/drawing/2014/main" id="{B8B1FF75-4E94-4E2F-BC44-5E6318030B5C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0"/>
              </a:ext>
            </a:extLst>
          </a:blip>
          <a:stretch>
            <a:fillRect/>
          </a:stretch>
        </p:blipFill>
        <p:spPr>
          <a:xfrm>
            <a:off x="1657880" y="3220078"/>
            <a:ext cx="338555" cy="338555"/>
          </a:xfrm>
          <a:prstGeom prst="rect">
            <a:avLst/>
          </a:prstGeom>
        </p:spPr>
      </p:pic>
      <p:grpSp>
        <p:nvGrpSpPr>
          <p:cNvPr id="168" name="Group 167">
            <a:extLst>
              <a:ext uri="{FF2B5EF4-FFF2-40B4-BE49-F238E27FC236}">
                <a16:creationId xmlns:a16="http://schemas.microsoft.com/office/drawing/2014/main" id="{FDFA46C0-A7FC-4B1B-827D-6425EAB58D73}"/>
              </a:ext>
            </a:extLst>
          </p:cNvPr>
          <p:cNvGrpSpPr/>
          <p:nvPr/>
        </p:nvGrpSpPr>
        <p:grpSpPr>
          <a:xfrm>
            <a:off x="119781" y="4265072"/>
            <a:ext cx="1196210" cy="1467490"/>
            <a:chOff x="-2979447" y="4854736"/>
            <a:chExt cx="977198" cy="1467490"/>
          </a:xfrm>
        </p:grpSpPr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C9DB8066-412D-4FD7-86E0-1B538ECA9404}"/>
                </a:ext>
              </a:extLst>
            </p:cNvPr>
            <p:cNvSpPr txBox="1"/>
            <p:nvPr/>
          </p:nvSpPr>
          <p:spPr>
            <a:xfrm>
              <a:off x="-2974243" y="4854736"/>
              <a:ext cx="684614" cy="43088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100" b="1" noProof="1"/>
                <a:t>KS2 Leadership</a:t>
              </a:r>
            </a:p>
          </p:txBody>
        </p: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31FC38A0-7EA1-4744-8914-1ACEB3268CC0}"/>
                </a:ext>
              </a:extLst>
            </p:cNvPr>
            <p:cNvSpPr txBox="1"/>
            <p:nvPr/>
          </p:nvSpPr>
          <p:spPr>
            <a:xfrm>
              <a:off x="-2979447" y="5245008"/>
              <a:ext cx="977198" cy="1077218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800" b="1" noProof="1"/>
                <a:t>Children will have  increased Sports Leadership opportunities to complete their leadership logs EG umpiring, skill demonstrations, playground leaders, leading warm up and cool downs. </a:t>
              </a:r>
            </a:p>
          </p:txBody>
        </p:sp>
      </p:grpSp>
      <p:pic>
        <p:nvPicPr>
          <p:cNvPr id="171" name="Graphic 170" descr="Swimming">
            <a:extLst>
              <a:ext uri="{FF2B5EF4-FFF2-40B4-BE49-F238E27FC236}">
                <a16:creationId xmlns:a16="http://schemas.microsoft.com/office/drawing/2014/main" id="{8C5BEBF8-B75A-4DFC-9EF9-73188CA3BAE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2330901" y="2233253"/>
            <a:ext cx="391438" cy="391438"/>
          </a:xfrm>
          <a:prstGeom prst="rect">
            <a:avLst/>
          </a:prstGeom>
        </p:spPr>
      </p:pic>
      <p:grpSp>
        <p:nvGrpSpPr>
          <p:cNvPr id="172" name="Group 171">
            <a:extLst>
              <a:ext uri="{FF2B5EF4-FFF2-40B4-BE49-F238E27FC236}">
                <a16:creationId xmlns:a16="http://schemas.microsoft.com/office/drawing/2014/main" id="{E2F25AAE-2CAE-4D12-BE0E-6A751140DEE0}"/>
              </a:ext>
            </a:extLst>
          </p:cNvPr>
          <p:cNvGrpSpPr/>
          <p:nvPr/>
        </p:nvGrpSpPr>
        <p:grpSpPr>
          <a:xfrm>
            <a:off x="1664105" y="2313104"/>
            <a:ext cx="2189992" cy="547531"/>
            <a:chOff x="-55738" y="4778869"/>
            <a:chExt cx="2229607" cy="547531"/>
          </a:xfrm>
        </p:grpSpPr>
        <p:sp>
          <p:nvSpPr>
            <p:cNvPr id="173" name="TextBox 172">
              <a:extLst>
                <a:ext uri="{FF2B5EF4-FFF2-40B4-BE49-F238E27FC236}">
                  <a16:creationId xmlns:a16="http://schemas.microsoft.com/office/drawing/2014/main" id="{11FDC09C-447F-4263-94F2-E39C7542BA69}"/>
                </a:ext>
              </a:extLst>
            </p:cNvPr>
            <p:cNvSpPr txBox="1"/>
            <p:nvPr/>
          </p:nvSpPr>
          <p:spPr>
            <a:xfrm>
              <a:off x="-28947" y="4778869"/>
              <a:ext cx="2202816" cy="2616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100" b="1" noProof="1"/>
                <a:t>Swimming</a:t>
              </a:r>
              <a:endParaRPr lang="en-US" sz="1200" b="1" noProof="1"/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E3259563-9475-4324-B4A3-F402E7B9140F}"/>
                </a:ext>
              </a:extLst>
            </p:cNvPr>
            <p:cNvSpPr txBox="1"/>
            <p:nvPr/>
          </p:nvSpPr>
          <p:spPr>
            <a:xfrm>
              <a:off x="-55738" y="4987846"/>
              <a:ext cx="1863783" cy="33855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800" b="1" noProof="1"/>
                <a:t>Children will learn to swim each year in T6 from Years </a:t>
              </a:r>
              <a:r>
                <a:rPr lang="en-US" sz="800" b="1" noProof="1" smtClean="0"/>
                <a:t>3 </a:t>
              </a:r>
              <a:r>
                <a:rPr lang="en-US" sz="800" b="1" noProof="1"/>
                <a:t>-6.</a:t>
              </a:r>
              <a:endParaRPr lang="en-US" sz="800" b="1" noProof="1">
                <a:solidFill>
                  <a:srgbClr val="CC3399"/>
                </a:solidFill>
              </a:endParaRPr>
            </a:p>
          </p:txBody>
        </p:sp>
      </p:grpSp>
      <p:grpSp>
        <p:nvGrpSpPr>
          <p:cNvPr id="175" name="Group 174">
            <a:extLst>
              <a:ext uri="{FF2B5EF4-FFF2-40B4-BE49-F238E27FC236}">
                <a16:creationId xmlns:a16="http://schemas.microsoft.com/office/drawing/2014/main" id="{718D847B-8EC1-4279-A062-07101B37A3C2}"/>
              </a:ext>
            </a:extLst>
          </p:cNvPr>
          <p:cNvGrpSpPr/>
          <p:nvPr/>
        </p:nvGrpSpPr>
        <p:grpSpPr>
          <a:xfrm>
            <a:off x="8156820" y="5982818"/>
            <a:ext cx="2452218" cy="817009"/>
            <a:chOff x="1783630" y="4823672"/>
            <a:chExt cx="2139583" cy="817009"/>
          </a:xfrm>
        </p:grpSpPr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9D986DF3-A542-43A7-A66D-3A49B8FD976E}"/>
                </a:ext>
              </a:extLst>
            </p:cNvPr>
            <p:cNvSpPr txBox="1"/>
            <p:nvPr/>
          </p:nvSpPr>
          <p:spPr>
            <a:xfrm>
              <a:off x="1783630" y="4823672"/>
              <a:ext cx="2139583" cy="2616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100" b="1" noProof="1"/>
                <a:t>End of KS2</a:t>
              </a:r>
            </a:p>
          </p:txBody>
        </p:sp>
        <p:sp>
          <p:nvSpPr>
            <p:cNvPr id="177" name="TextBox 176">
              <a:extLst>
                <a:ext uri="{FF2B5EF4-FFF2-40B4-BE49-F238E27FC236}">
                  <a16:creationId xmlns:a16="http://schemas.microsoft.com/office/drawing/2014/main" id="{AA47D6DB-4724-4647-9B4F-A153A5412525}"/>
                </a:ext>
              </a:extLst>
            </p:cNvPr>
            <p:cNvSpPr txBox="1"/>
            <p:nvPr/>
          </p:nvSpPr>
          <p:spPr>
            <a:xfrm>
              <a:off x="1783630" y="5055906"/>
              <a:ext cx="780204" cy="584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800" b="1" noProof="1"/>
                <a:t>Children will leave with a love of PE, physical activity &amp; sport. </a:t>
              </a:r>
            </a:p>
          </p:txBody>
        </p:sp>
      </p:grp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51185C6B-F098-41F9-8A8D-931E0333F2DA}"/>
              </a:ext>
            </a:extLst>
          </p:cNvPr>
          <p:cNvGrpSpPr/>
          <p:nvPr/>
        </p:nvGrpSpPr>
        <p:grpSpPr>
          <a:xfrm>
            <a:off x="7148760" y="1023"/>
            <a:ext cx="2343152" cy="793059"/>
            <a:chOff x="430666" y="4131201"/>
            <a:chExt cx="2208943" cy="793059"/>
          </a:xfrm>
        </p:grpSpPr>
        <p:sp>
          <p:nvSpPr>
            <p:cNvPr id="179" name="TextBox 178">
              <a:extLst>
                <a:ext uri="{FF2B5EF4-FFF2-40B4-BE49-F238E27FC236}">
                  <a16:creationId xmlns:a16="http://schemas.microsoft.com/office/drawing/2014/main" id="{18083ABF-3376-4857-A0FD-084EE4A71547}"/>
                </a:ext>
              </a:extLst>
            </p:cNvPr>
            <p:cNvSpPr txBox="1"/>
            <p:nvPr/>
          </p:nvSpPr>
          <p:spPr>
            <a:xfrm>
              <a:off x="436793" y="4131201"/>
              <a:ext cx="2202816" cy="2616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100" b="1" noProof="1"/>
                <a:t>Interventions to support </a:t>
              </a:r>
            </a:p>
          </p:txBody>
        </p:sp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2D5DE0D9-CE5F-4552-B439-6A5FDD47AD94}"/>
                </a:ext>
              </a:extLst>
            </p:cNvPr>
            <p:cNvSpPr txBox="1"/>
            <p:nvPr/>
          </p:nvSpPr>
          <p:spPr>
            <a:xfrm>
              <a:off x="430666" y="4324096"/>
              <a:ext cx="1874178" cy="60016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800" b="1" noProof="1"/>
                <a:t>Children identified for additional support with gross &amp; fine motor skills through fitness profiling and given additional session with EH at lunch club to improve core skills</a:t>
              </a:r>
              <a:r>
                <a:rPr lang="en-US" sz="900" b="1" noProof="1"/>
                <a:t>.</a:t>
              </a:r>
            </a:p>
          </p:txBody>
        </p:sp>
      </p:grpSp>
      <p:pic>
        <p:nvPicPr>
          <p:cNvPr id="1026" name="Picture 2" descr="St Hugh's Catholic Primary School - School Games Values">
            <a:extLst>
              <a:ext uri="{FF2B5EF4-FFF2-40B4-BE49-F238E27FC236}">
                <a16:creationId xmlns:a16="http://schemas.microsoft.com/office/drawing/2014/main" id="{428149DD-1762-45D8-846F-BFF9992249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5182" y="131386"/>
            <a:ext cx="1097338" cy="230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2" name="Graphic 181" descr="Head with gears">
            <a:extLst>
              <a:ext uri="{FF2B5EF4-FFF2-40B4-BE49-F238E27FC236}">
                <a16:creationId xmlns:a16="http://schemas.microsoft.com/office/drawing/2014/main" id="{4098CD32-E481-4B8E-AE22-458D6BCD672B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775055" y="4290453"/>
            <a:ext cx="400110" cy="400110"/>
          </a:xfrm>
          <a:prstGeom prst="rect">
            <a:avLst/>
          </a:prstGeom>
        </p:spPr>
      </p:pic>
      <p:grpSp>
        <p:nvGrpSpPr>
          <p:cNvPr id="185" name="Group 184">
            <a:extLst>
              <a:ext uri="{FF2B5EF4-FFF2-40B4-BE49-F238E27FC236}">
                <a16:creationId xmlns:a16="http://schemas.microsoft.com/office/drawing/2014/main" id="{4ACD219E-53DA-49DF-97E6-62B7C04A70AC}"/>
              </a:ext>
            </a:extLst>
          </p:cNvPr>
          <p:cNvGrpSpPr/>
          <p:nvPr/>
        </p:nvGrpSpPr>
        <p:grpSpPr>
          <a:xfrm>
            <a:off x="7364172" y="2938317"/>
            <a:ext cx="2187444" cy="695184"/>
            <a:chOff x="6937832" y="5113259"/>
            <a:chExt cx="2202816" cy="695184"/>
          </a:xfrm>
        </p:grpSpPr>
        <p:sp>
          <p:nvSpPr>
            <p:cNvPr id="186" name="TextBox 185">
              <a:extLst>
                <a:ext uri="{FF2B5EF4-FFF2-40B4-BE49-F238E27FC236}">
                  <a16:creationId xmlns:a16="http://schemas.microsoft.com/office/drawing/2014/main" id="{C80E5136-050A-494E-A0F2-5ADBF42CEB59}"/>
                </a:ext>
              </a:extLst>
            </p:cNvPr>
            <p:cNvSpPr txBox="1"/>
            <p:nvPr/>
          </p:nvSpPr>
          <p:spPr>
            <a:xfrm>
              <a:off x="6937832" y="5113259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200" b="1" noProof="1"/>
                <a:t>KS2 Competition Increases</a:t>
              </a:r>
            </a:p>
          </p:txBody>
        </p:sp>
        <p:sp>
          <p:nvSpPr>
            <p:cNvPr id="187" name="TextBox 186">
              <a:extLst>
                <a:ext uri="{FF2B5EF4-FFF2-40B4-BE49-F238E27FC236}">
                  <a16:creationId xmlns:a16="http://schemas.microsoft.com/office/drawing/2014/main" id="{3C013A6F-6A9C-4228-9B99-7999C4DAE03F}"/>
                </a:ext>
              </a:extLst>
            </p:cNvPr>
            <p:cNvSpPr txBox="1"/>
            <p:nvPr/>
          </p:nvSpPr>
          <p:spPr>
            <a:xfrm>
              <a:off x="6937833" y="5346778"/>
              <a:ext cx="1698708" cy="46166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800" b="1" noProof="1"/>
                <a:t>Children will have opportunity for more competitive sports competitions with opportunity to progress.</a:t>
              </a:r>
            </a:p>
          </p:txBody>
        </p:sp>
      </p:grpSp>
      <p:pic>
        <p:nvPicPr>
          <p:cNvPr id="188" name="Picture 2" descr="St Hugh's Catholic Primary School - School Games Values">
            <a:extLst>
              <a:ext uri="{FF2B5EF4-FFF2-40B4-BE49-F238E27FC236}">
                <a16:creationId xmlns:a16="http://schemas.microsoft.com/office/drawing/2014/main" id="{45D62363-62F6-43A9-8D8B-4B6EA578AE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1170" y="2763301"/>
            <a:ext cx="1097338" cy="230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Graphic 1031" descr="Flag">
            <a:extLst>
              <a:ext uri="{FF2B5EF4-FFF2-40B4-BE49-F238E27FC236}">
                <a16:creationId xmlns:a16="http://schemas.microsoft.com/office/drawing/2014/main" id="{4304BCDB-C95A-4676-BB9A-7452BA76A3D2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3"/>
              </a:ext>
            </a:extLst>
          </a:blip>
          <a:stretch>
            <a:fillRect/>
          </a:stretch>
        </p:blipFill>
        <p:spPr>
          <a:xfrm>
            <a:off x="8481230" y="4588916"/>
            <a:ext cx="661312" cy="66131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ADF8EF0-DDBA-49EB-9ED8-634309365496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91" y="6123178"/>
            <a:ext cx="1913808" cy="6379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85030F4-2BCE-47CC-9D25-5C7330519515}"/>
              </a:ext>
            </a:extLst>
          </p:cNvPr>
          <p:cNvSpPr txBox="1"/>
          <p:nvPr/>
        </p:nvSpPr>
        <p:spPr>
          <a:xfrm>
            <a:off x="385016" y="1121621"/>
            <a:ext cx="689727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sz="800" dirty="0"/>
              <a:t>1.</a:t>
            </a:r>
            <a:r>
              <a:rPr lang="en-GB" sz="800" b="1" dirty="0"/>
              <a:t>ABC</a:t>
            </a:r>
          </a:p>
          <a:p>
            <a:r>
              <a:rPr lang="en-GB" sz="800" b="1" dirty="0"/>
              <a:t>2. ABC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C9DB3978-6ABA-4CD8-9396-B2059C8627C6}"/>
              </a:ext>
            </a:extLst>
          </p:cNvPr>
          <p:cNvSpPr txBox="1"/>
          <p:nvPr/>
        </p:nvSpPr>
        <p:spPr>
          <a:xfrm>
            <a:off x="875269" y="743053"/>
            <a:ext cx="1112173" cy="338554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sz="800" dirty="0"/>
              <a:t>1.</a:t>
            </a:r>
            <a:r>
              <a:rPr lang="en-GB" sz="800" b="1" dirty="0"/>
              <a:t>Multi skills</a:t>
            </a:r>
          </a:p>
          <a:p>
            <a:r>
              <a:rPr lang="en-GB" sz="800" b="1" dirty="0"/>
              <a:t>2. Running &amp; jumping 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6B7425CE-1178-4A9A-97E7-4847FA9443FB}"/>
              </a:ext>
            </a:extLst>
          </p:cNvPr>
          <p:cNvSpPr txBox="1"/>
          <p:nvPr/>
        </p:nvSpPr>
        <p:spPr>
          <a:xfrm>
            <a:off x="1141641" y="1113021"/>
            <a:ext cx="1094867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1.Team games </a:t>
            </a:r>
            <a:endParaRPr lang="en-GB" sz="800" b="1" dirty="0"/>
          </a:p>
          <a:p>
            <a:r>
              <a:rPr lang="en-GB" sz="800" b="1" dirty="0"/>
              <a:t>2. </a:t>
            </a:r>
            <a:r>
              <a:rPr lang="en-GB" sz="800" b="1" dirty="0" smtClean="0"/>
              <a:t>Team games</a:t>
            </a:r>
            <a:endParaRPr lang="en-GB" sz="800" b="1" dirty="0"/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8E97B7A7-DE31-42E3-9273-FA68504F1EAD}"/>
              </a:ext>
            </a:extLst>
          </p:cNvPr>
          <p:cNvSpPr txBox="1"/>
          <p:nvPr/>
        </p:nvSpPr>
        <p:spPr>
          <a:xfrm>
            <a:off x="3360307" y="950776"/>
            <a:ext cx="1312094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sz="800" dirty="0"/>
              <a:t>1.</a:t>
            </a:r>
            <a:r>
              <a:rPr lang="en-GB" sz="800" b="1" dirty="0"/>
              <a:t>Gymnastics/Multi skills </a:t>
            </a:r>
          </a:p>
          <a:p>
            <a:r>
              <a:rPr lang="en-GB" sz="800" b="1" dirty="0"/>
              <a:t>2. Multi skills/Dance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0B8133FA-5862-4D72-9E35-8FE1FE7EF1DA}"/>
              </a:ext>
            </a:extLst>
          </p:cNvPr>
          <p:cNvSpPr txBox="1"/>
          <p:nvPr/>
        </p:nvSpPr>
        <p:spPr>
          <a:xfrm>
            <a:off x="4074387" y="1326571"/>
            <a:ext cx="1435772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1.Athletics/Athletics  </a:t>
            </a:r>
            <a:endParaRPr lang="en-GB" sz="800" b="1" dirty="0"/>
          </a:p>
          <a:p>
            <a:r>
              <a:rPr lang="en-GB" sz="800" b="1" dirty="0"/>
              <a:t>2. Team </a:t>
            </a:r>
            <a:r>
              <a:rPr lang="en-GB" sz="800" b="1" dirty="0" smtClean="0"/>
              <a:t>games/ team games</a:t>
            </a:r>
            <a:endParaRPr lang="en-GB" sz="800" b="1" dirty="0"/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FAAEF00C-4A12-4D0D-A9FB-5480D6FDD40A}"/>
              </a:ext>
            </a:extLst>
          </p:cNvPr>
          <p:cNvSpPr txBox="1"/>
          <p:nvPr/>
        </p:nvSpPr>
        <p:spPr>
          <a:xfrm>
            <a:off x="4733363" y="941329"/>
            <a:ext cx="1830668" cy="338554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sz="800" dirty="0"/>
              <a:t>1.</a:t>
            </a:r>
            <a:r>
              <a:rPr lang="en-GB" sz="800" b="1" dirty="0"/>
              <a:t>Gymnastics/running &amp; jumping</a:t>
            </a:r>
          </a:p>
          <a:p>
            <a:r>
              <a:rPr lang="en-GB" sz="800" b="1" dirty="0"/>
              <a:t>2. Team Games/ Throwing &amp; catching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B4793A6F-CCF9-4F92-A35A-0E797F6DADF9}"/>
              </a:ext>
            </a:extLst>
          </p:cNvPr>
          <p:cNvSpPr txBox="1"/>
          <p:nvPr/>
        </p:nvSpPr>
        <p:spPr>
          <a:xfrm>
            <a:off x="6899469" y="1985705"/>
            <a:ext cx="1912021" cy="338554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sz="800"/>
              <a:t>1.</a:t>
            </a:r>
            <a:r>
              <a:rPr lang="en-GB" sz="800" b="1"/>
              <a:t>Gymnastics/running &amp; jumping</a:t>
            </a:r>
          </a:p>
          <a:p>
            <a:r>
              <a:rPr lang="en-GB" sz="800" b="1"/>
              <a:t>2. Team Games/ Throwing &amp; catching</a:t>
            </a:r>
            <a:endParaRPr lang="en-GB" sz="800" b="1" dirty="0"/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6A603C67-C1B2-4EEB-A83E-224E9F99A23C}"/>
              </a:ext>
            </a:extLst>
          </p:cNvPr>
          <p:cNvSpPr txBox="1"/>
          <p:nvPr/>
        </p:nvSpPr>
        <p:spPr>
          <a:xfrm>
            <a:off x="6889538" y="2377751"/>
            <a:ext cx="1608970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800" b="1"/>
              <a:t>1.Athletics/Athletics  </a:t>
            </a:r>
          </a:p>
          <a:p>
            <a:r>
              <a:rPr lang="en-GB" sz="800" b="1"/>
              <a:t>2. Team games/ team games</a:t>
            </a:r>
            <a:endParaRPr lang="en-GB" sz="800" b="1" dirty="0"/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C87EFBFB-E7A7-4345-B150-248967DB0ED7}"/>
              </a:ext>
            </a:extLst>
          </p:cNvPr>
          <p:cNvSpPr txBox="1"/>
          <p:nvPr/>
        </p:nvSpPr>
        <p:spPr>
          <a:xfrm>
            <a:off x="6549206" y="1600163"/>
            <a:ext cx="1733181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sz="800"/>
              <a:t>1.</a:t>
            </a:r>
            <a:r>
              <a:rPr lang="en-GB" sz="800" b="1"/>
              <a:t>Gymnastics/Multi skills </a:t>
            </a:r>
          </a:p>
          <a:p>
            <a:r>
              <a:rPr lang="en-GB" sz="800" b="1"/>
              <a:t>2. Multi skills/Dance</a:t>
            </a:r>
            <a:endParaRPr lang="en-GB" sz="800" b="1" dirty="0"/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D4C053FF-3A28-420F-BA3F-90A2DDD71F61}"/>
              </a:ext>
            </a:extLst>
          </p:cNvPr>
          <p:cNvSpPr txBox="1"/>
          <p:nvPr/>
        </p:nvSpPr>
        <p:spPr>
          <a:xfrm>
            <a:off x="1335886" y="3649499"/>
            <a:ext cx="1228404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sz="800" dirty="0" smtClean="0"/>
              <a:t>1.</a:t>
            </a:r>
            <a:r>
              <a:rPr lang="en-GB" sz="800" b="1" dirty="0" smtClean="0"/>
              <a:t>Net/wall / Gymnastics</a:t>
            </a:r>
            <a:endParaRPr lang="en-GB" sz="800" b="1" dirty="0"/>
          </a:p>
          <a:p>
            <a:r>
              <a:rPr lang="en-GB" sz="800" b="1" dirty="0"/>
              <a:t>2. Gymnastics/Invasion</a:t>
            </a: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FFD32B9A-7852-48C9-A65A-6F537D1D6B3E}"/>
              </a:ext>
            </a:extLst>
          </p:cNvPr>
          <p:cNvSpPr txBox="1"/>
          <p:nvPr/>
        </p:nvSpPr>
        <p:spPr>
          <a:xfrm>
            <a:off x="1295583" y="4078118"/>
            <a:ext cx="113648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sz="800" dirty="0" smtClean="0"/>
              <a:t>1.</a:t>
            </a:r>
            <a:r>
              <a:rPr lang="en-GB" sz="800" b="1" dirty="0" smtClean="0"/>
              <a:t>Dance / Invasion</a:t>
            </a:r>
            <a:endParaRPr lang="en-GB" sz="800" b="1" dirty="0"/>
          </a:p>
          <a:p>
            <a:r>
              <a:rPr lang="en-GB" sz="800" b="1" dirty="0"/>
              <a:t>2.  </a:t>
            </a:r>
            <a:r>
              <a:rPr lang="en-GB" sz="800" b="1" dirty="0" smtClean="0"/>
              <a:t>Invasion/ Striking and fielding</a:t>
            </a:r>
            <a:endParaRPr lang="en-GB" sz="800" b="1" dirty="0"/>
          </a:p>
        </p:txBody>
      </p:sp>
      <p:sp>
        <p:nvSpPr>
          <p:cNvPr id="194" name="TextBox 193">
            <a:extLst>
              <a:ext uri="{FF2B5EF4-FFF2-40B4-BE49-F238E27FC236}">
                <a16:creationId xmlns:a16="http://schemas.microsoft.com/office/drawing/2014/main" id="{7548BCE3-8B08-4599-BEFE-E294C7374B75}"/>
              </a:ext>
            </a:extLst>
          </p:cNvPr>
          <p:cNvSpPr txBox="1"/>
          <p:nvPr/>
        </p:nvSpPr>
        <p:spPr>
          <a:xfrm>
            <a:off x="1345608" y="4521286"/>
            <a:ext cx="126879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800" b="1" dirty="0"/>
              <a:t>1. </a:t>
            </a:r>
            <a:r>
              <a:rPr lang="en-GB" sz="800" b="1" dirty="0" smtClean="0"/>
              <a:t>Striking and fielding / Invasion </a:t>
            </a:r>
            <a:endParaRPr lang="en-GB" sz="800" b="1" dirty="0"/>
          </a:p>
          <a:p>
            <a:r>
              <a:rPr lang="en-GB" sz="800" b="1" dirty="0"/>
              <a:t>2. </a:t>
            </a:r>
            <a:r>
              <a:rPr lang="en-GB" sz="800" b="1" dirty="0" smtClean="0"/>
              <a:t>Swimming / Athletics</a:t>
            </a:r>
            <a:endParaRPr lang="en-GB" sz="800" b="1" dirty="0"/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4FEA0142-F55F-4473-9458-D387063CF4DB}"/>
              </a:ext>
            </a:extLst>
          </p:cNvPr>
          <p:cNvSpPr txBox="1"/>
          <p:nvPr/>
        </p:nvSpPr>
        <p:spPr>
          <a:xfrm>
            <a:off x="3600174" y="4672673"/>
            <a:ext cx="1259954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1. Orienteering/Invasion</a:t>
            </a:r>
            <a:endParaRPr lang="en-GB" sz="800" b="1" dirty="0"/>
          </a:p>
          <a:p>
            <a:r>
              <a:rPr lang="en-GB" sz="800" b="1" dirty="0"/>
              <a:t>2. Invasion/Gymnastics</a:t>
            </a:r>
          </a:p>
        </p:txBody>
      </p:sp>
      <p:sp>
        <p:nvSpPr>
          <p:cNvPr id="196" name="TextBox 195">
            <a:extLst>
              <a:ext uri="{FF2B5EF4-FFF2-40B4-BE49-F238E27FC236}">
                <a16:creationId xmlns:a16="http://schemas.microsoft.com/office/drawing/2014/main" id="{FEDBD5E4-0A6A-49B8-A44C-F863D21C122F}"/>
              </a:ext>
            </a:extLst>
          </p:cNvPr>
          <p:cNvSpPr txBox="1"/>
          <p:nvPr/>
        </p:nvSpPr>
        <p:spPr>
          <a:xfrm>
            <a:off x="3864679" y="5412330"/>
            <a:ext cx="1312094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800" dirty="0" smtClean="0"/>
              <a:t>1.</a:t>
            </a:r>
            <a:r>
              <a:rPr lang="en-GB" sz="800" b="1" dirty="0" smtClean="0"/>
              <a:t>Striking/Athletics</a:t>
            </a:r>
            <a:endParaRPr lang="en-GB" sz="800" b="1" dirty="0"/>
          </a:p>
          <a:p>
            <a:r>
              <a:rPr lang="en-GB" sz="800" b="1" dirty="0"/>
              <a:t>2. Striking/swimming </a:t>
            </a:r>
          </a:p>
        </p:txBody>
      </p:sp>
      <p:sp>
        <p:nvSpPr>
          <p:cNvPr id="197" name="TextBox 196">
            <a:extLst>
              <a:ext uri="{FF2B5EF4-FFF2-40B4-BE49-F238E27FC236}">
                <a16:creationId xmlns:a16="http://schemas.microsoft.com/office/drawing/2014/main" id="{FEC54523-E11A-437D-AFB9-0BE36ECD821A}"/>
              </a:ext>
            </a:extLst>
          </p:cNvPr>
          <p:cNvSpPr txBox="1"/>
          <p:nvPr/>
        </p:nvSpPr>
        <p:spPr>
          <a:xfrm>
            <a:off x="4923995" y="4956526"/>
            <a:ext cx="1268798" cy="338554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1.Dance/Gymnastics </a:t>
            </a:r>
            <a:endParaRPr lang="en-GB" sz="800" b="1" dirty="0"/>
          </a:p>
          <a:p>
            <a:r>
              <a:rPr lang="en-GB" sz="800" b="1" dirty="0"/>
              <a:t>2. </a:t>
            </a:r>
            <a:r>
              <a:rPr lang="en-GB" sz="800" b="1" dirty="0" smtClean="0"/>
              <a:t>Invasion/net/wall</a:t>
            </a:r>
            <a:endParaRPr lang="en-GB" sz="800" b="1" dirty="0"/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2C2DCDD3-5FBA-4AD6-BA05-8D4BEA0C98FF}"/>
              </a:ext>
            </a:extLst>
          </p:cNvPr>
          <p:cNvSpPr txBox="1"/>
          <p:nvPr/>
        </p:nvSpPr>
        <p:spPr>
          <a:xfrm>
            <a:off x="6966262" y="4528681"/>
            <a:ext cx="1253682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sz="800" b="1"/>
              <a:t>1. Orienteering/Invasion</a:t>
            </a:r>
          </a:p>
          <a:p>
            <a:r>
              <a:rPr lang="en-GB" sz="800" b="1"/>
              <a:t>2. Invasion/Gymnastics</a:t>
            </a:r>
            <a:endParaRPr lang="en-GB" sz="800" b="1" dirty="0"/>
          </a:p>
        </p:txBody>
      </p:sp>
      <p:sp>
        <p:nvSpPr>
          <p:cNvPr id="199" name="TextBox 198">
            <a:extLst>
              <a:ext uri="{FF2B5EF4-FFF2-40B4-BE49-F238E27FC236}">
                <a16:creationId xmlns:a16="http://schemas.microsoft.com/office/drawing/2014/main" id="{49ECB4DD-AA0F-459F-9466-9E5F65AF8BBC}"/>
              </a:ext>
            </a:extLst>
          </p:cNvPr>
          <p:cNvSpPr txBox="1"/>
          <p:nvPr/>
        </p:nvSpPr>
        <p:spPr>
          <a:xfrm>
            <a:off x="7026866" y="4922484"/>
            <a:ext cx="1580733" cy="338554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sz="800" b="1"/>
              <a:t>1.Dance/Gymnastics </a:t>
            </a:r>
          </a:p>
          <a:p>
            <a:r>
              <a:rPr lang="en-GB" sz="800" b="1"/>
              <a:t>2. Invasion/net/wall</a:t>
            </a:r>
            <a:endParaRPr lang="en-GB" sz="800" b="1" dirty="0"/>
          </a:p>
        </p:txBody>
      </p:sp>
      <p:sp>
        <p:nvSpPr>
          <p:cNvPr id="200" name="TextBox 199">
            <a:extLst>
              <a:ext uri="{FF2B5EF4-FFF2-40B4-BE49-F238E27FC236}">
                <a16:creationId xmlns:a16="http://schemas.microsoft.com/office/drawing/2014/main" id="{500BA812-D8AE-4E32-B9CE-DAA127346941}"/>
              </a:ext>
            </a:extLst>
          </p:cNvPr>
          <p:cNvSpPr txBox="1"/>
          <p:nvPr/>
        </p:nvSpPr>
        <p:spPr>
          <a:xfrm>
            <a:off x="7186362" y="5373456"/>
            <a:ext cx="1686270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800"/>
              <a:t>1.</a:t>
            </a:r>
            <a:r>
              <a:rPr lang="en-GB" sz="800" b="1"/>
              <a:t>Striking/Athletics</a:t>
            </a:r>
          </a:p>
          <a:p>
            <a:r>
              <a:rPr lang="en-GB" sz="800" b="1"/>
              <a:t>2. Striking/swimming </a:t>
            </a:r>
            <a:endParaRPr lang="en-GB" sz="800" b="1" dirty="0"/>
          </a:p>
        </p:txBody>
      </p:sp>
      <p:sp>
        <p:nvSpPr>
          <p:cNvPr id="202" name="TextBox 201">
            <a:extLst>
              <a:ext uri="{FF2B5EF4-FFF2-40B4-BE49-F238E27FC236}">
                <a16:creationId xmlns:a16="http://schemas.microsoft.com/office/drawing/2014/main" id="{374C97AB-F691-4642-ABDE-A749A952B878}"/>
              </a:ext>
            </a:extLst>
          </p:cNvPr>
          <p:cNvSpPr txBox="1"/>
          <p:nvPr/>
        </p:nvSpPr>
        <p:spPr>
          <a:xfrm>
            <a:off x="4014601" y="2887334"/>
            <a:ext cx="1760078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sz="800" dirty="0" smtClean="0"/>
              <a:t>1.</a:t>
            </a:r>
            <a:r>
              <a:rPr lang="en-GB" sz="800" b="1" dirty="0" smtClean="0"/>
              <a:t>Net/Wall /Gymnastics</a:t>
            </a:r>
            <a:endParaRPr lang="en-GB" sz="800" b="1" dirty="0"/>
          </a:p>
          <a:p>
            <a:r>
              <a:rPr lang="en-GB" sz="800" b="1" dirty="0"/>
              <a:t>2. </a:t>
            </a:r>
            <a:r>
              <a:rPr lang="en-GB" sz="800" b="1" dirty="0" smtClean="0"/>
              <a:t>Gymnastics / Invasion</a:t>
            </a:r>
            <a:endParaRPr lang="en-GB" sz="800" b="1" dirty="0"/>
          </a:p>
        </p:txBody>
      </p:sp>
      <p:sp>
        <p:nvSpPr>
          <p:cNvPr id="203" name="TextBox 202">
            <a:extLst>
              <a:ext uri="{FF2B5EF4-FFF2-40B4-BE49-F238E27FC236}">
                <a16:creationId xmlns:a16="http://schemas.microsoft.com/office/drawing/2014/main" id="{FF749FF3-3EB1-44F8-8B0A-928A19D6993A}"/>
              </a:ext>
            </a:extLst>
          </p:cNvPr>
          <p:cNvSpPr txBox="1"/>
          <p:nvPr/>
        </p:nvSpPr>
        <p:spPr>
          <a:xfrm>
            <a:off x="3627109" y="3310945"/>
            <a:ext cx="1950209" cy="338554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1.Dance / Invasion</a:t>
            </a:r>
            <a:endParaRPr lang="en-GB" sz="800" b="1" dirty="0"/>
          </a:p>
          <a:p>
            <a:r>
              <a:rPr lang="en-GB" sz="800" b="1" dirty="0"/>
              <a:t>2. </a:t>
            </a:r>
            <a:r>
              <a:rPr lang="en-GB" sz="800" b="1" dirty="0" smtClean="0"/>
              <a:t>Invasion / Striking and fielding</a:t>
            </a:r>
            <a:endParaRPr lang="en-GB" sz="800" b="1" dirty="0"/>
          </a:p>
        </p:txBody>
      </p:sp>
      <p:sp>
        <p:nvSpPr>
          <p:cNvPr id="204" name="TextBox 203">
            <a:extLst>
              <a:ext uri="{FF2B5EF4-FFF2-40B4-BE49-F238E27FC236}">
                <a16:creationId xmlns:a16="http://schemas.microsoft.com/office/drawing/2014/main" id="{D1997288-C0C9-4876-9247-BA3C1D269536}"/>
              </a:ext>
            </a:extLst>
          </p:cNvPr>
          <p:cNvSpPr txBox="1"/>
          <p:nvPr/>
        </p:nvSpPr>
        <p:spPr>
          <a:xfrm>
            <a:off x="3906351" y="3735032"/>
            <a:ext cx="160380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800" b="1" dirty="0"/>
              <a:t>1.Striking &amp; fielding/ </a:t>
            </a:r>
            <a:r>
              <a:rPr lang="en-GB" sz="800" b="1" dirty="0" smtClean="0"/>
              <a:t>Invasion</a:t>
            </a:r>
            <a:endParaRPr lang="en-GB" sz="800" b="1" dirty="0"/>
          </a:p>
          <a:p>
            <a:r>
              <a:rPr lang="en-GB" sz="800" b="1" dirty="0"/>
              <a:t>2. Swimming/ Athletics</a:t>
            </a:r>
          </a:p>
        </p:txBody>
      </p:sp>
      <p:pic>
        <p:nvPicPr>
          <p:cNvPr id="205" name="Graphic 204" descr="Head with gears">
            <a:extLst>
              <a:ext uri="{FF2B5EF4-FFF2-40B4-BE49-F238E27FC236}">
                <a16:creationId xmlns:a16="http://schemas.microsoft.com/office/drawing/2014/main" id="{046987B0-7FFA-4D34-829B-38CBACADE4F9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6733471" y="889220"/>
            <a:ext cx="400110" cy="400110"/>
          </a:xfrm>
          <a:prstGeom prst="rect">
            <a:avLst/>
          </a:prstGeom>
        </p:spPr>
      </p:pic>
      <p:grpSp>
        <p:nvGrpSpPr>
          <p:cNvPr id="206" name="Group 205">
            <a:extLst>
              <a:ext uri="{FF2B5EF4-FFF2-40B4-BE49-F238E27FC236}">
                <a16:creationId xmlns:a16="http://schemas.microsoft.com/office/drawing/2014/main" id="{AF43A2E5-993B-4EA5-A065-35402475E575}"/>
              </a:ext>
            </a:extLst>
          </p:cNvPr>
          <p:cNvGrpSpPr/>
          <p:nvPr/>
        </p:nvGrpSpPr>
        <p:grpSpPr>
          <a:xfrm>
            <a:off x="7164068" y="722279"/>
            <a:ext cx="1972740" cy="796571"/>
            <a:chOff x="-2979447" y="5072325"/>
            <a:chExt cx="971165" cy="649467"/>
          </a:xfrm>
        </p:grpSpPr>
        <p:sp>
          <p:nvSpPr>
            <p:cNvPr id="207" name="TextBox 206">
              <a:extLst>
                <a:ext uri="{FF2B5EF4-FFF2-40B4-BE49-F238E27FC236}">
                  <a16:creationId xmlns:a16="http://schemas.microsoft.com/office/drawing/2014/main" id="{2CAB4F56-B0C4-460D-A4F2-540B3AE1E3D6}"/>
                </a:ext>
              </a:extLst>
            </p:cNvPr>
            <p:cNvSpPr txBox="1"/>
            <p:nvPr/>
          </p:nvSpPr>
          <p:spPr>
            <a:xfrm>
              <a:off x="-2974243" y="5072325"/>
              <a:ext cx="684614" cy="213298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100" b="1" noProof="1"/>
                <a:t>KS1 Leadership</a:t>
              </a:r>
            </a:p>
          </p:txBody>
        </p:sp>
        <p:sp>
          <p:nvSpPr>
            <p:cNvPr id="208" name="TextBox 207">
              <a:extLst>
                <a:ext uri="{FF2B5EF4-FFF2-40B4-BE49-F238E27FC236}">
                  <a16:creationId xmlns:a16="http://schemas.microsoft.com/office/drawing/2014/main" id="{3DEB913A-B6BA-4E62-BABF-1D9A8606D15E}"/>
                </a:ext>
              </a:extLst>
            </p:cNvPr>
            <p:cNvSpPr txBox="1"/>
            <p:nvPr/>
          </p:nvSpPr>
          <p:spPr>
            <a:xfrm>
              <a:off x="-2979447" y="5245008"/>
              <a:ext cx="971165" cy="47678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800" b="1" noProof="1"/>
                <a:t>Children will have opportunity to show leadership in sports EG organizing equipment, keeping points, encouraging team mates and giving instructions.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71223743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11154</TotalTime>
  <Words>492</Words>
  <Application>Microsoft Office PowerPoint</Application>
  <PresentationFormat>On-screen Show (4:3)</PresentationFormat>
  <Paragraphs>82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Arial</vt:lpstr>
      <vt:lpstr>Calibri</vt:lpstr>
      <vt:lpstr>Calibri Light</vt:lpstr>
      <vt:lpstr>Helvetica</vt:lpstr>
      <vt:lpstr>Open Sans</vt:lpstr>
      <vt:lpstr>Segoe UI Black</vt:lpstr>
      <vt:lpstr>Template PresentationGo</vt:lpstr>
      <vt:lpstr>Template PresentationGo Dark</vt:lpstr>
      <vt:lpstr>Custom Design</vt:lpstr>
      <vt:lpstr>     Progression in PESSPA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Road Map Timeline</dc:title>
  <dc:creator>PresentationGO.com</dc:creator>
  <dc:description>© Copyright PresentationGO.com</dc:description>
  <cp:lastModifiedBy>Richard Allen</cp:lastModifiedBy>
  <cp:revision>31</cp:revision>
  <dcterms:created xsi:type="dcterms:W3CDTF">2014-11-26T05:14:11Z</dcterms:created>
  <dcterms:modified xsi:type="dcterms:W3CDTF">2023-09-04T09:59:53Z</dcterms:modified>
  <cp:category>Charts &amp; Diagrams</cp:category>
</cp:coreProperties>
</file>